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Read the hook aloud. Do not summarise the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narrative. Ask: What do you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individual writing. No discussion until everyone has committed.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each flag. Key question: at what point was this a governance failure, not a risk management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model had the most explanatory power in this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 which single takeaway would have had the most impact before the collapse?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this. Do not move past it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D1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4AF37"/>
          </a:solidFill>
          <a:ln w="12700">
            <a:solidFill>
              <a:srgbClr val="D4AF37"/>
            </a:solidFill>
            <a:prstDash val="solid"/>
          </a:ln>
        </p:spPr>
      </p:sp>
      <p:sp>
        <p:nvSpPr>
          <p:cNvPr id="3" name="Text 1"/>
          <p:cNvSpPr/>
          <p:nvPr/>
        </p:nvSpPr>
        <p:spPr>
          <a:xfrm>
            <a:off x="457200" y="182880"/>
            <a:ext cx="8229600" cy="274320"/>
          </a:xfrm>
          <a:prstGeom prst="rect">
            <a:avLst/>
          </a:prstGeom>
          <a:noFill/>
          <a:ln/>
        </p:spPr>
        <p:txBody>
          <a:bodyPr wrap="square" rtlCol="0" anchor="ctr"/>
          <a:lstStyle/>
          <a:p>
            <a:pPr indent="0" marL="0">
              <a:buNone/>
            </a:pPr>
            <a:r>
              <a:rPr lang="en-US" sz="900" b="1" spc="300" kern="0" dirty="0">
                <a:solidFill>
                  <a:srgbClr val="B8860B"/>
                </a:solidFill>
                <a:latin typeface="Arial" pitchFamily="34" charset="0"/>
                <a:ea typeface="Arial" pitchFamily="34" charset="-122"/>
                <a:cs typeface="Arial" pitchFamily="34" charset="-120"/>
              </a:rPr>
              <a:t>ONE BUSINESS MEDIA NETWORK  ·  COLLAPSE FILES  ·  CF-001</a:t>
            </a:r>
            <a:endParaRPr lang="en-US" sz="900" dirty="0"/>
          </a:p>
        </p:txBody>
      </p:sp>
      <p:sp>
        <p:nvSpPr>
          <p:cNvPr id="4" name="Text 2"/>
          <p:cNvSpPr/>
          <p:nvPr/>
        </p:nvSpPr>
        <p:spPr>
          <a:xfrm>
            <a:off x="457200" y="594360"/>
            <a:ext cx="3657600" cy="365760"/>
          </a:xfrm>
          <a:prstGeom prst="rect">
            <a:avLst/>
          </a:prstGeom>
          <a:noFill/>
          <a:ln/>
        </p:spPr>
        <p:txBody>
          <a:bodyPr wrap="square" rtlCol="0" anchor="ctr"/>
          <a:lstStyle/>
          <a:p>
            <a:pPr indent="0" marL="0">
              <a:buNone/>
            </a:pPr>
            <a:r>
              <a:rPr lang="en-US" sz="1100" b="1" spc="600" kern="0" dirty="0">
                <a:solidFill>
                  <a:srgbClr val="B8860B"/>
                </a:solidFill>
                <a:latin typeface="Arial" pitchFamily="34" charset="0"/>
                <a:ea typeface="Arial" pitchFamily="34" charset="-122"/>
                <a:cs typeface="Arial" pitchFamily="34" charset="-120"/>
              </a:rPr>
              <a:t>CASE STUDY</a:t>
            </a:r>
            <a:endParaRPr lang="en-US" sz="1100" dirty="0"/>
          </a:p>
        </p:txBody>
      </p:sp>
      <p:sp>
        <p:nvSpPr>
          <p:cNvPr id="5" name="Text 3"/>
          <p:cNvSpPr/>
          <p:nvPr/>
        </p:nvSpPr>
        <p:spPr>
          <a:xfrm>
            <a:off x="457200" y="1051560"/>
            <a:ext cx="7772400" cy="1645920"/>
          </a:xfrm>
          <a:prstGeom prst="rect">
            <a:avLst/>
          </a:prstGeom>
          <a:noFill/>
          <a:ln/>
        </p:spPr>
        <p:txBody>
          <a:bodyPr wrap="square"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She Saw It Coming Eighteen Months Before The Collapse. Nobody Listened.</a:t>
            </a:r>
            <a:endParaRPr lang="en-US" sz="3400" dirty="0"/>
          </a:p>
        </p:txBody>
      </p:sp>
      <p:sp>
        <p:nvSpPr>
          <p:cNvPr id="6" name="Shape 4"/>
          <p:cNvSpPr/>
          <p:nvPr/>
        </p:nvSpPr>
        <p:spPr>
          <a:xfrm>
            <a:off x="457200" y="2926080"/>
            <a:ext cx="8229600" cy="18288"/>
          </a:xfrm>
          <a:prstGeom prst="rect">
            <a:avLst/>
          </a:prstGeom>
          <a:solidFill>
            <a:srgbClr val="333355"/>
          </a:solidFill>
          <a:ln w="12700">
            <a:solidFill>
              <a:srgbClr val="333355"/>
            </a:solidFill>
            <a:prstDash val="solid"/>
          </a:ln>
        </p:spPr>
      </p:sp>
      <p:sp>
        <p:nvSpPr>
          <p:cNvPr id="7" name="Text 5"/>
          <p:cNvSpPr/>
          <p:nvPr/>
        </p:nvSpPr>
        <p:spPr>
          <a:xfrm>
            <a:off x="457200" y="3063240"/>
            <a:ext cx="7772400" cy="822960"/>
          </a:xfrm>
          <a:prstGeom prst="rect">
            <a:avLst/>
          </a:prstGeom>
          <a:noFill/>
          <a:ln/>
        </p:spPr>
        <p:txBody>
          <a:bodyPr wrap="square" rtlCol="0" anchor="ctr"/>
          <a:lstStyle/>
          <a:p>
            <a:pPr indent="0" marL="0">
              <a:buNone/>
            </a:pPr>
            <a:r>
              <a:rPr lang="en-US" sz="1300" i="1" dirty="0">
                <a:solidFill>
                  <a:srgbClr val="AAAACC"/>
                </a:solidFill>
                <a:latin typeface="Arial" pitchFamily="34" charset="0"/>
                <a:ea typeface="Arial" pitchFamily="34" charset="-122"/>
                <a:cs typeface="Arial" pitchFamily="34" charset="-120"/>
              </a:rPr>
              <a:t>A risk officer at a mid-sized UK asset management firm logged seventeen escalations over eighteen months regarding impending trading losses. Despite her diligence, the firm suffered a £340 million loss and ultimately collapsed in March 2019.</a:t>
            </a:r>
            <a:endParaRPr lang="en-US" sz="1300" dirty="0"/>
          </a:p>
        </p:txBody>
      </p:sp>
      <p:sp>
        <p:nvSpPr>
          <p:cNvPr id="8" name="Shape 6"/>
          <p:cNvSpPr/>
          <p:nvPr/>
        </p:nvSpPr>
        <p:spPr>
          <a:xfrm>
            <a:off x="0" y="5074920"/>
            <a:ext cx="9144000" cy="68580"/>
          </a:xfrm>
          <a:prstGeom prst="rect">
            <a:avLst/>
          </a:prstGeom>
          <a:solidFill>
            <a:srgbClr val="B8860B"/>
          </a:solidFill>
          <a:ln w="12700">
            <a:solidFill>
              <a:srgbClr val="B8860B"/>
            </a:solidFill>
            <a:prstDash val="solid"/>
          </a:ln>
        </p:spPr>
      </p:sp>
      <p:sp>
        <p:nvSpPr>
          <p:cNvPr id="9" name="Text 7"/>
          <p:cNvSpPr/>
          <p:nvPr/>
        </p:nvSpPr>
        <p:spPr>
          <a:xfrm>
            <a:off x="457200" y="5093208"/>
            <a:ext cx="8229600" cy="182880"/>
          </a:xfrm>
          <a:prstGeom prst="rect">
            <a:avLst/>
          </a:prstGeom>
          <a:noFill/>
          <a:ln/>
        </p:spPr>
        <p:txBody>
          <a:bodyPr wrap="square" rtlCol="0" anchor="ctr"/>
          <a:lstStyle/>
          <a:p>
            <a:pPr algn="r" indent="0" marL="0">
              <a:buNone/>
            </a:pPr>
            <a:r>
              <a:rPr lang="en-US" sz="900" b="1" dirty="0">
                <a:solidFill>
                  <a:srgbClr val="0D0D1A"/>
                </a:solidFill>
                <a:latin typeface="Arial" pitchFamily="34" charset="0"/>
                <a:ea typeface="Arial" pitchFamily="34" charset="-122"/>
                <a:cs typeface="Arial" pitchFamily="34" charset="-120"/>
              </a:rPr>
              <a:t>onebusinessmedianetwork.com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182880"/>
            <a:ext cx="8229600" cy="274320"/>
          </a:xfrm>
          <a:prstGeom prst="rect">
            <a:avLst/>
          </a:prstGeom>
          <a:noFill/>
          <a:ln/>
        </p:spPr>
        <p:txBody>
          <a:bodyPr wrap="square" rtlCol="0" anchor="ctr"/>
          <a:lstStyle/>
          <a:p>
            <a:pPr indent="0" marL="0">
              <a:buNone/>
            </a:pPr>
            <a:r>
              <a:rPr lang="en-US" sz="900" b="1" spc="500" kern="0" dirty="0">
                <a:solidFill>
                  <a:srgbClr val="B8860B"/>
                </a:solidFill>
                <a:latin typeface="Arial" pitchFamily="34" charset="0"/>
                <a:ea typeface="Arial" pitchFamily="34" charset="-122"/>
                <a:cs typeface="Arial" pitchFamily="34" charset="-120"/>
              </a:rPr>
              <a:t>THE CASE</a:t>
            </a:r>
            <a:endParaRPr lang="en-US" sz="900" dirty="0"/>
          </a:p>
        </p:txBody>
      </p:sp>
      <p:sp>
        <p:nvSpPr>
          <p:cNvPr id="3" name="Text 1"/>
          <p:cNvSpPr/>
          <p:nvPr/>
        </p:nvSpPr>
        <p:spPr>
          <a:xfrm>
            <a:off x="457200" y="502920"/>
            <a:ext cx="8229600" cy="548640"/>
          </a:xfrm>
          <a:prstGeom prst="rect">
            <a:avLst/>
          </a:prstGeom>
          <a:noFill/>
          <a:ln/>
        </p:spPr>
        <p:txBody>
          <a:bodyPr wrap="square" rtlCol="0" anchor="ctr"/>
          <a:lstStyle/>
          <a:p>
            <a:pPr indent="0" marL="0">
              <a:buNone/>
            </a:pPr>
            <a:r>
              <a:rPr lang="en-US" sz="3200" b="1" dirty="0">
                <a:solidFill>
                  <a:srgbClr val="0D0D1A"/>
                </a:solidFill>
                <a:latin typeface="Cambria" pitchFamily="34" charset="0"/>
                <a:ea typeface="Cambria" pitchFamily="34" charset="-122"/>
                <a:cs typeface="Cambria" pitchFamily="34" charset="-120"/>
              </a:rPr>
              <a:t>What Happened</a:t>
            </a:r>
            <a:endParaRPr lang="en-US" sz="3200" dirty="0"/>
          </a:p>
        </p:txBody>
      </p:sp>
      <p:sp>
        <p:nvSpPr>
          <p:cNvPr id="4" name="Text 2"/>
          <p:cNvSpPr/>
          <p:nvPr/>
        </p:nvSpPr>
        <p:spPr>
          <a:xfrm>
            <a:off x="457200" y="1188720"/>
            <a:ext cx="8229600" cy="2560320"/>
          </a:xfrm>
          <a:prstGeom prst="rect">
            <a:avLst/>
          </a:prstGeom>
          <a:noFill/>
          <a:ln/>
        </p:spPr>
        <p:txBody>
          <a:bodyPr wrap="square" rtlCol="0" anchor="ctr"/>
          <a:lstStyle/>
          <a:p>
            <a:pPr indent="0" marL="0">
              <a:buNone/>
            </a:pPr>
            <a:r>
              <a:rPr lang="en-US" sz="1400" dirty="0">
                <a:solidFill>
                  <a:srgbClr val="0D0D1A"/>
                </a:solidFill>
                <a:latin typeface="Arial" pitchFamily="34" charset="0"/>
                <a:ea typeface="Arial" pitchFamily="34" charset="-122"/>
                <a:cs typeface="Arial" pitchFamily="34" charset="-120"/>
              </a:rPr>
              <a:t>In September 2017, the risk officer at a mid-sized UK asset management firm began documenting her concerns about the trading practices that could lead to significant financial losses. Over the next eighteen months, she documented seventeen separate escalations to the firm’s management, clearly detailing her analyses and the risks involved. Each of her warnings was acknowledged but met with inactio...</a:t>
            </a:r>
            <a:endParaRPr lang="en-US" sz="1400" dirty="0"/>
          </a:p>
        </p:txBody>
      </p:sp>
      <p:sp>
        <p:nvSpPr>
          <p:cNvPr id="5" name="Text 3"/>
          <p:cNvSpPr/>
          <p:nvPr/>
        </p:nvSpPr>
        <p:spPr>
          <a:xfrm>
            <a:off x="457200" y="4892040"/>
            <a:ext cx="8229600" cy="182880"/>
          </a:xfrm>
          <a:prstGeom prst="rect">
            <a:avLst/>
          </a:prstGeom>
          <a:noFill/>
          <a:ln/>
        </p:spPr>
        <p:txBody>
          <a:bodyPr wrap="square" rtlCol="0" anchor="ctr"/>
          <a:lstStyle/>
          <a:p>
            <a:pPr algn="r" indent="0" marL="0">
              <a:buNone/>
            </a:pPr>
            <a:r>
              <a:rPr lang="en-US" sz="900" dirty="0">
                <a:solidFill>
                  <a:srgbClr val="4A4A6A"/>
                </a:solidFill>
                <a:latin typeface="Arial" pitchFamily="34" charset="0"/>
                <a:ea typeface="Arial" pitchFamily="34" charset="-122"/>
                <a:cs typeface="Arial" pitchFamily="34" charset="-120"/>
              </a:rPr>
              <a:t>CF-001  ·  Collapse Files  ·  OBMN Case Library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D1A"/>
        </a:solidFill>
      </p:bgPr>
    </p:bg>
    <p:spTree>
      <p:nvGrpSpPr>
        <p:cNvPr id="1" name=""/>
        <p:cNvGrpSpPr/>
        <p:nvPr/>
      </p:nvGrpSpPr>
      <p:grpSpPr>
        <a:xfrm>
          <a:off x="0" y="0"/>
          <a:ext cx="0" cy="0"/>
          <a:chOff x="0" y="0"/>
          <a:chExt cx="0" cy="0"/>
        </a:xfrm>
      </p:grpSpPr>
      <p:sp>
        <p:nvSpPr>
          <p:cNvPr id="2" name="Text 0"/>
          <p:cNvSpPr/>
          <p:nvPr/>
        </p:nvSpPr>
        <p:spPr>
          <a:xfrm>
            <a:off x="457200" y="182880"/>
            <a:ext cx="8229600" cy="274320"/>
          </a:xfrm>
          <a:prstGeom prst="rect">
            <a:avLst/>
          </a:prstGeom>
          <a:noFill/>
          <a:ln/>
        </p:spPr>
        <p:txBody>
          <a:bodyPr wrap="square" rtlCol="0" anchor="ctr"/>
          <a:lstStyle/>
          <a:p>
            <a:pPr indent="0" marL="0">
              <a:buNone/>
            </a:pPr>
            <a:r>
              <a:rPr lang="en-US" sz="900" b="1" spc="500" kern="0" dirty="0">
                <a:solidFill>
                  <a:srgbClr val="B8860B"/>
                </a:solidFill>
                <a:latin typeface="Arial" pitchFamily="34" charset="0"/>
                <a:ea typeface="Arial" pitchFamily="34" charset="-122"/>
                <a:cs typeface="Arial" pitchFamily="34" charset="-120"/>
              </a:rPr>
              <a:t>ACTIVE JUDGEMENT</a:t>
            </a:r>
            <a:endParaRPr lang="en-US" sz="900" dirty="0"/>
          </a:p>
        </p:txBody>
      </p:sp>
      <p:sp>
        <p:nvSpPr>
          <p:cNvPr id="3" name="Text 1"/>
          <p:cNvSpPr/>
          <p:nvPr/>
        </p:nvSpPr>
        <p:spPr>
          <a:xfrm>
            <a:off x="457200" y="502920"/>
            <a:ext cx="8229600" cy="54864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Decision Point</a:t>
            </a:r>
            <a:endParaRPr lang="en-US" sz="3200" dirty="0"/>
          </a:p>
        </p:txBody>
      </p:sp>
      <p:sp>
        <p:nvSpPr>
          <p:cNvPr id="4" name="Text 2"/>
          <p:cNvSpPr/>
          <p:nvPr/>
        </p:nvSpPr>
        <p:spPr>
          <a:xfrm>
            <a:off x="457200" y="1234440"/>
            <a:ext cx="8229600" cy="1097280"/>
          </a:xfrm>
          <a:prstGeom prst="rect">
            <a:avLst/>
          </a:prstGeom>
          <a:noFill/>
          <a:ln/>
        </p:spPr>
        <p:txBody>
          <a:bodyPr wrap="square" rtlCol="0" anchor="ctr"/>
          <a:lstStyle/>
          <a:p>
            <a:pPr indent="0" marL="0">
              <a:buNone/>
            </a:pPr>
            <a:r>
              <a:rPr lang="en-US" sz="1400" dirty="0">
                <a:solidFill>
                  <a:srgbClr val="CCCCDD"/>
                </a:solidFill>
                <a:latin typeface="Arial" pitchFamily="34" charset="0"/>
                <a:ea typeface="Arial" pitchFamily="34" charset="-122"/>
                <a:cs typeface="Arial" pitchFamily="34" charset="-120"/>
              </a:rPr>
              <a:t>March 2019, as trading losses began to escalate.   The risk officer knew that the firm had reached a tipping point, with her escalations indicating a real and present danger.   You are the Head of Risk Management.  </a:t>
            </a:r>
            <a:endParaRPr lang="en-US" sz="1400" dirty="0"/>
          </a:p>
        </p:txBody>
      </p:sp>
      <p:sp>
        <p:nvSpPr>
          <p:cNvPr id="5" name="Shape 3"/>
          <p:cNvSpPr/>
          <p:nvPr/>
        </p:nvSpPr>
        <p:spPr>
          <a:xfrm>
            <a:off x="1371600" y="2560320"/>
            <a:ext cx="6400800" cy="1280160"/>
          </a:xfrm>
          <a:prstGeom prst="roundRect">
            <a:avLst>
              <a:gd name="adj" fmla="val 7143"/>
            </a:avLst>
          </a:prstGeom>
          <a:solidFill>
            <a:srgbClr val="161628"/>
          </a:solidFill>
          <a:ln/>
          <a:effectLst>
            <a:outerShdw sx="100000" sy="100000" kx="0" ky="0" algn="bl" rotWithShape="0" blurRad="127000" dist="38100" dir="2700000">
              <a:srgbClr val="000000">
                <a:alpha val="30000"/>
              </a:srgbClr>
            </a:outerShdw>
          </a:effectLst>
        </p:spPr>
      </p:sp>
      <p:sp>
        <p:nvSpPr>
          <p:cNvPr id="6" name="Text 4"/>
          <p:cNvSpPr/>
          <p:nvPr/>
        </p:nvSpPr>
        <p:spPr>
          <a:xfrm>
            <a:off x="1554480" y="2697480"/>
            <a:ext cx="6035040" cy="100584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Do you escalate the concerns to the Board for immediate action?</a:t>
            </a:r>
            <a:endParaRPr lang="en-US" sz="2200" dirty="0"/>
          </a:p>
        </p:txBody>
      </p:sp>
      <p:sp>
        <p:nvSpPr>
          <p:cNvPr id="7" name="Text 5"/>
          <p:cNvSpPr/>
          <p:nvPr/>
        </p:nvSpPr>
        <p:spPr>
          <a:xfrm>
            <a:off x="457200" y="4023360"/>
            <a:ext cx="8229600" cy="365760"/>
          </a:xfrm>
          <a:prstGeom prst="rect">
            <a:avLst/>
          </a:prstGeom>
          <a:noFill/>
          <a:ln/>
        </p:spPr>
        <p:txBody>
          <a:bodyPr wrap="square" rtlCol="0" anchor="ctr"/>
          <a:lstStyle/>
          <a:p>
            <a:pPr algn="ctr" indent="0" marL="0">
              <a:buNone/>
            </a:pPr>
            <a:r>
              <a:rPr lang="en-US" sz="1200" i="1" dirty="0">
                <a:solidFill>
                  <a:srgbClr val="4A4A6A"/>
                </a:solidFill>
                <a:latin typeface="Arial" pitchFamily="34" charset="0"/>
                <a:ea typeface="Arial" pitchFamily="34" charset="-122"/>
                <a:cs typeface="Arial" pitchFamily="34" charset="-120"/>
              </a:rPr>
              <a:t>Write your decision before discussion begins.</a:t>
            </a:r>
            <a:endParaRPr lang="en-US" sz="1200" dirty="0"/>
          </a:p>
        </p:txBody>
      </p:sp>
      <p:sp>
        <p:nvSpPr>
          <p:cNvPr id="8" name="Text 6"/>
          <p:cNvSpPr/>
          <p:nvPr/>
        </p:nvSpPr>
        <p:spPr>
          <a:xfrm>
            <a:off x="457200" y="4892040"/>
            <a:ext cx="8229600" cy="182880"/>
          </a:xfrm>
          <a:prstGeom prst="rect">
            <a:avLst/>
          </a:prstGeom>
          <a:noFill/>
          <a:ln/>
        </p:spPr>
        <p:txBody>
          <a:bodyPr wrap="square" rtlCol="0" anchor="ctr"/>
          <a:lstStyle/>
          <a:p>
            <a:pPr algn="r" indent="0" marL="0">
              <a:buNone/>
            </a:pPr>
            <a:r>
              <a:rPr lang="en-US" sz="900" dirty="0">
                <a:solidFill>
                  <a:srgbClr val="444466"/>
                </a:solidFill>
                <a:latin typeface="Arial" pitchFamily="34" charset="0"/>
                <a:ea typeface="Arial" pitchFamily="34" charset="-122"/>
                <a:cs typeface="Arial" pitchFamily="34" charset="-120"/>
              </a:rPr>
              <a:t>CF-001  ·  Collapse Files  ·  OBMN Case Library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182880"/>
            <a:ext cx="8229600" cy="274320"/>
          </a:xfrm>
          <a:prstGeom prst="rect">
            <a:avLst/>
          </a:prstGeom>
          <a:noFill/>
          <a:ln/>
        </p:spPr>
        <p:txBody>
          <a:bodyPr wrap="square" rtlCol="0" anchor="ctr"/>
          <a:lstStyle/>
          <a:p>
            <a:pPr indent="0" marL="0">
              <a:buNone/>
            </a:pPr>
            <a:r>
              <a:rPr lang="en-US" sz="900" b="1" spc="500" kern="0" dirty="0">
                <a:solidFill>
                  <a:srgbClr val="B8860B"/>
                </a:solidFill>
                <a:latin typeface="Arial" pitchFamily="34" charset="0"/>
                <a:ea typeface="Arial" pitchFamily="34" charset="-122"/>
                <a:cs typeface="Arial" pitchFamily="34" charset="-120"/>
              </a:rPr>
              <a:t>WARNING SIGNS</a:t>
            </a:r>
            <a:endParaRPr lang="en-US" sz="900" dirty="0"/>
          </a:p>
        </p:txBody>
      </p:sp>
      <p:sp>
        <p:nvSpPr>
          <p:cNvPr id="3" name="Text 1"/>
          <p:cNvSpPr/>
          <p:nvPr/>
        </p:nvSpPr>
        <p:spPr>
          <a:xfrm>
            <a:off x="457200" y="502920"/>
            <a:ext cx="8229600" cy="548640"/>
          </a:xfrm>
          <a:prstGeom prst="rect">
            <a:avLst/>
          </a:prstGeom>
          <a:noFill/>
          <a:ln/>
        </p:spPr>
        <p:txBody>
          <a:bodyPr wrap="square" rtlCol="0" anchor="ctr"/>
          <a:lstStyle/>
          <a:p>
            <a:pPr indent="0" marL="0">
              <a:buNone/>
            </a:pPr>
            <a:r>
              <a:rPr lang="en-US" sz="3200" b="1" dirty="0">
                <a:solidFill>
                  <a:srgbClr val="0D0D1A"/>
                </a:solidFill>
                <a:latin typeface="Cambria" pitchFamily="34" charset="0"/>
                <a:ea typeface="Cambria" pitchFamily="34" charset="-122"/>
                <a:cs typeface="Cambria" pitchFamily="34" charset="-120"/>
              </a:rPr>
              <a:t>Red Flags</a:t>
            </a:r>
            <a:endParaRPr lang="en-US" sz="3200" dirty="0"/>
          </a:p>
        </p:txBody>
      </p:sp>
      <p:sp>
        <p:nvSpPr>
          <p:cNvPr id="4" name="Shape 2"/>
          <p:cNvSpPr/>
          <p:nvPr/>
        </p:nvSpPr>
        <p:spPr>
          <a:xfrm>
            <a:off x="274320" y="1280160"/>
            <a:ext cx="2103120" cy="2377440"/>
          </a:xfrm>
          <a:prstGeom prst="roundRect">
            <a:avLst>
              <a:gd name="adj" fmla="val 3478"/>
            </a:avLst>
          </a:prstGeom>
          <a:solidFill>
            <a:srgbClr val="0D0D1A"/>
          </a:solidFill>
          <a:ln/>
          <a:effectLst>
            <a:outerShdw sx="100000" sy="100000" kx="0" ky="0" algn="bl" rotWithShape="0" blurRad="76200" dist="25400" dir="2700000">
              <a:srgbClr val="000000">
                <a:alpha val="15000"/>
              </a:srgbClr>
            </a:outerShdw>
          </a:effectLst>
        </p:spPr>
      </p:sp>
      <p:sp>
        <p:nvSpPr>
          <p:cNvPr id="5" name="Text 3"/>
          <p:cNvSpPr/>
          <p:nvPr/>
        </p:nvSpPr>
        <p:spPr>
          <a:xfrm>
            <a:off x="274320" y="1417320"/>
            <a:ext cx="2103120" cy="822960"/>
          </a:xfrm>
          <a:prstGeom prst="rect">
            <a:avLst/>
          </a:prstGeom>
          <a:noFill/>
          <a:ln/>
        </p:spPr>
        <p:txBody>
          <a:bodyPr wrap="square" rtlCol="0" anchor="ctr"/>
          <a:lstStyle/>
          <a:p>
            <a:pPr algn="ctr" indent="0" marL="0">
              <a:buNone/>
            </a:pPr>
            <a:r>
              <a:rPr lang="en-US" sz="2800" b="1" dirty="0">
                <a:solidFill>
                  <a:srgbClr val="B8860B"/>
                </a:solidFill>
                <a:latin typeface="Cambria" pitchFamily="34" charset="0"/>
                <a:ea typeface="Cambria" pitchFamily="34" charset="-122"/>
                <a:cs typeface="Cambria" pitchFamily="34" charset="-120"/>
              </a:rPr>
              <a:t>The risk officer issued sevent</a:t>
            </a:r>
            <a:endParaRPr lang="en-US" sz="2800" dirty="0"/>
          </a:p>
        </p:txBody>
      </p:sp>
      <p:sp>
        <p:nvSpPr>
          <p:cNvPr id="6" name="Text 4"/>
          <p:cNvSpPr/>
          <p:nvPr/>
        </p:nvSpPr>
        <p:spPr>
          <a:xfrm>
            <a:off x="274320" y="2286000"/>
            <a:ext cx="2103120" cy="1188720"/>
          </a:xfrm>
          <a:prstGeom prst="rect">
            <a:avLst/>
          </a:prstGeom>
          <a:noFill/>
          <a:ln/>
        </p:spPr>
        <p:txBody>
          <a:bodyPr wrap="square" rtlCol="0" anchor="t"/>
          <a:lstStyle/>
          <a:p>
            <a:pPr algn="ctr" indent="0" marL="0">
              <a:buNone/>
            </a:pPr>
            <a:r>
              <a:rPr lang="en-US" sz="1000" i="1" dirty="0">
                <a:solidFill>
                  <a:srgbClr val="AAAACC"/>
                </a:solidFill>
                <a:latin typeface="Arial" pitchFamily="34" charset="0"/>
                <a:ea typeface="Arial" pitchFamily="34" charset="-122"/>
                <a:cs typeface="Arial" pitchFamily="34" charset="-120"/>
              </a:rPr>
              <a:t>Management prioritized current trading performance over docu</a:t>
            </a:r>
            <a:endParaRPr lang="en-US" sz="1000" dirty="0"/>
          </a:p>
        </p:txBody>
      </p:sp>
      <p:sp>
        <p:nvSpPr>
          <p:cNvPr id="7" name="Shape 5"/>
          <p:cNvSpPr/>
          <p:nvPr/>
        </p:nvSpPr>
        <p:spPr>
          <a:xfrm>
            <a:off x="2560320" y="1280160"/>
            <a:ext cx="2103120" cy="2377440"/>
          </a:xfrm>
          <a:prstGeom prst="roundRect">
            <a:avLst>
              <a:gd name="adj" fmla="val 3478"/>
            </a:avLst>
          </a:prstGeom>
          <a:solidFill>
            <a:srgbClr val="0D0D1A"/>
          </a:solidFill>
          <a:ln/>
          <a:effectLst>
            <a:outerShdw sx="100000" sy="100000" kx="0" ky="0" algn="bl" rotWithShape="0" blurRad="76200" dist="25400" dir="2700000">
              <a:srgbClr val="000000">
                <a:alpha val="15000"/>
              </a:srgbClr>
            </a:outerShdw>
          </a:effectLst>
        </p:spPr>
      </p:sp>
      <p:sp>
        <p:nvSpPr>
          <p:cNvPr id="8" name="Text 6"/>
          <p:cNvSpPr/>
          <p:nvPr/>
        </p:nvSpPr>
        <p:spPr>
          <a:xfrm>
            <a:off x="2560320" y="1417320"/>
            <a:ext cx="2103120" cy="822960"/>
          </a:xfrm>
          <a:prstGeom prst="rect">
            <a:avLst/>
          </a:prstGeom>
          <a:noFill/>
          <a:ln/>
        </p:spPr>
        <p:txBody>
          <a:bodyPr wrap="square" rtlCol="0" anchor="ctr"/>
          <a:lstStyle/>
          <a:p>
            <a:pPr algn="ctr" indent="0" marL="0">
              <a:buNone/>
            </a:pPr>
            <a:r>
              <a:rPr lang="en-US" sz="2800" b="1" dirty="0">
                <a:solidFill>
                  <a:srgbClr val="B8860B"/>
                </a:solidFill>
                <a:latin typeface="Cambria" pitchFamily="34" charset="0"/>
                <a:ea typeface="Cambria" pitchFamily="34" charset="-122"/>
                <a:cs typeface="Cambria" pitchFamily="34" charset="-120"/>
              </a:rPr>
              <a:t>Management acknowledged each e</a:t>
            </a:r>
            <a:endParaRPr lang="en-US" sz="2800" dirty="0"/>
          </a:p>
        </p:txBody>
      </p:sp>
      <p:sp>
        <p:nvSpPr>
          <p:cNvPr id="9" name="Text 7"/>
          <p:cNvSpPr/>
          <p:nvPr/>
        </p:nvSpPr>
        <p:spPr>
          <a:xfrm>
            <a:off x="2560320" y="2286000"/>
            <a:ext cx="2103120" cy="1188720"/>
          </a:xfrm>
          <a:prstGeom prst="rect">
            <a:avLst/>
          </a:prstGeom>
          <a:noFill/>
          <a:ln/>
        </p:spPr>
        <p:txBody>
          <a:bodyPr wrap="square" rtlCol="0" anchor="t"/>
          <a:lstStyle/>
          <a:p>
            <a:pPr algn="ctr" indent="0" marL="0">
              <a:buNone/>
            </a:pPr>
            <a:r>
              <a:rPr lang="en-US" sz="1000" i="1" dirty="0">
                <a:solidFill>
                  <a:srgbClr val="AAAACC"/>
                </a:solidFill>
                <a:latin typeface="Arial" pitchFamily="34" charset="0"/>
                <a:ea typeface="Arial" pitchFamily="34" charset="-122"/>
                <a:cs typeface="Arial" pitchFamily="34" charset="-120"/>
              </a:rPr>
              <a:t>There seemed to be a culture of complacency and a lack of de</a:t>
            </a:r>
            <a:endParaRPr lang="en-US" sz="1000" dirty="0"/>
          </a:p>
        </p:txBody>
      </p:sp>
      <p:sp>
        <p:nvSpPr>
          <p:cNvPr id="10" name="Shape 8"/>
          <p:cNvSpPr/>
          <p:nvPr/>
        </p:nvSpPr>
        <p:spPr>
          <a:xfrm>
            <a:off x="4846320" y="1280160"/>
            <a:ext cx="2103120" cy="2377440"/>
          </a:xfrm>
          <a:prstGeom prst="roundRect">
            <a:avLst>
              <a:gd name="adj" fmla="val 3478"/>
            </a:avLst>
          </a:prstGeom>
          <a:solidFill>
            <a:srgbClr val="0D0D1A"/>
          </a:solidFill>
          <a:ln/>
          <a:effectLst>
            <a:outerShdw sx="100000" sy="100000" kx="0" ky="0" algn="bl" rotWithShape="0" blurRad="76200" dist="25400" dir="2700000">
              <a:srgbClr val="000000">
                <a:alpha val="15000"/>
              </a:srgbClr>
            </a:outerShdw>
          </a:effectLst>
        </p:spPr>
      </p:sp>
      <p:sp>
        <p:nvSpPr>
          <p:cNvPr id="11" name="Text 9"/>
          <p:cNvSpPr/>
          <p:nvPr/>
        </p:nvSpPr>
        <p:spPr>
          <a:xfrm>
            <a:off x="4846320" y="1417320"/>
            <a:ext cx="2103120" cy="822960"/>
          </a:xfrm>
          <a:prstGeom prst="rect">
            <a:avLst/>
          </a:prstGeom>
          <a:noFill/>
          <a:ln/>
        </p:spPr>
        <p:txBody>
          <a:bodyPr wrap="square" rtlCol="0" anchor="ctr"/>
          <a:lstStyle/>
          <a:p>
            <a:pPr algn="ctr" indent="0" marL="0">
              <a:buNone/>
            </a:pPr>
            <a:r>
              <a:rPr lang="en-US" sz="2800" b="1" dirty="0">
                <a:solidFill>
                  <a:srgbClr val="B8860B"/>
                </a:solidFill>
                <a:latin typeface="Cambria" pitchFamily="34" charset="0"/>
                <a:ea typeface="Cambria" pitchFamily="34" charset="-122"/>
                <a:cs typeface="Cambria" pitchFamily="34" charset="-120"/>
              </a:rPr>
              <a:t>Trading losses were projected </a:t>
            </a:r>
            <a:endParaRPr lang="en-US" sz="2800" dirty="0"/>
          </a:p>
        </p:txBody>
      </p:sp>
      <p:sp>
        <p:nvSpPr>
          <p:cNvPr id="12" name="Text 10"/>
          <p:cNvSpPr/>
          <p:nvPr/>
        </p:nvSpPr>
        <p:spPr>
          <a:xfrm>
            <a:off x="4846320" y="2286000"/>
            <a:ext cx="2103120" cy="1188720"/>
          </a:xfrm>
          <a:prstGeom prst="rect">
            <a:avLst/>
          </a:prstGeom>
          <a:noFill/>
          <a:ln/>
        </p:spPr>
        <p:txBody>
          <a:bodyPr wrap="square" rtlCol="0" anchor="t"/>
          <a:lstStyle/>
          <a:p>
            <a:pPr algn="ctr" indent="0" marL="0">
              <a:buNone/>
            </a:pPr>
            <a:r>
              <a:rPr lang="en-US" sz="1000" i="1" dirty="0">
                <a:solidFill>
                  <a:srgbClr val="AAAACC"/>
                </a:solidFill>
                <a:latin typeface="Arial" pitchFamily="34" charset="0"/>
                <a:ea typeface="Arial" pitchFamily="34" charset="-122"/>
                <a:cs typeface="Arial" pitchFamily="34" charset="-120"/>
              </a:rPr>
              <a:t>The focus on short-term profits suppressed the urgency to ad</a:t>
            </a:r>
            <a:endParaRPr lang="en-US" sz="1000" dirty="0"/>
          </a:p>
        </p:txBody>
      </p:sp>
      <p:sp>
        <p:nvSpPr>
          <p:cNvPr id="13" name="Shape 11"/>
          <p:cNvSpPr/>
          <p:nvPr/>
        </p:nvSpPr>
        <p:spPr>
          <a:xfrm>
            <a:off x="7132320" y="1280160"/>
            <a:ext cx="2103120" cy="2377440"/>
          </a:xfrm>
          <a:prstGeom prst="roundRect">
            <a:avLst>
              <a:gd name="adj" fmla="val 3478"/>
            </a:avLst>
          </a:prstGeom>
          <a:solidFill>
            <a:srgbClr val="0D0D1A"/>
          </a:solidFill>
          <a:ln/>
          <a:effectLst>
            <a:outerShdw sx="100000" sy="100000" kx="0" ky="0" algn="bl" rotWithShape="0" blurRad="76200" dist="25400" dir="2700000">
              <a:srgbClr val="000000">
                <a:alpha val="15000"/>
              </a:srgbClr>
            </a:outerShdw>
          </a:effectLst>
        </p:spPr>
      </p:sp>
      <p:sp>
        <p:nvSpPr>
          <p:cNvPr id="14" name="Text 12"/>
          <p:cNvSpPr/>
          <p:nvPr/>
        </p:nvSpPr>
        <p:spPr>
          <a:xfrm>
            <a:off x="7132320" y="1417320"/>
            <a:ext cx="2103120" cy="822960"/>
          </a:xfrm>
          <a:prstGeom prst="rect">
            <a:avLst/>
          </a:prstGeom>
          <a:noFill/>
          <a:ln/>
        </p:spPr>
        <p:txBody>
          <a:bodyPr wrap="square" rtlCol="0" anchor="ctr"/>
          <a:lstStyle/>
          <a:p>
            <a:pPr algn="ctr" indent="0" marL="0">
              <a:buNone/>
            </a:pPr>
            <a:r>
              <a:rPr lang="en-US" sz="2800" b="1" dirty="0">
                <a:solidFill>
                  <a:srgbClr val="B8860B"/>
                </a:solidFill>
                <a:latin typeface="Cambria" pitchFamily="34" charset="0"/>
                <a:ea typeface="Cambria" pitchFamily="34" charset="-122"/>
                <a:cs typeface="Cambria" pitchFamily="34" charset="-120"/>
              </a:rPr>
              <a:t>The firm lacked a formal proto</a:t>
            </a:r>
            <a:endParaRPr lang="en-US" sz="2800" dirty="0"/>
          </a:p>
        </p:txBody>
      </p:sp>
      <p:sp>
        <p:nvSpPr>
          <p:cNvPr id="15" name="Text 13"/>
          <p:cNvSpPr/>
          <p:nvPr/>
        </p:nvSpPr>
        <p:spPr>
          <a:xfrm>
            <a:off x="7132320" y="2286000"/>
            <a:ext cx="2103120" cy="1188720"/>
          </a:xfrm>
          <a:prstGeom prst="rect">
            <a:avLst/>
          </a:prstGeom>
          <a:noFill/>
          <a:ln/>
        </p:spPr>
        <p:txBody>
          <a:bodyPr wrap="square" rtlCol="0" anchor="t"/>
          <a:lstStyle/>
          <a:p>
            <a:pPr algn="ctr" indent="0" marL="0">
              <a:buNone/>
            </a:pPr>
            <a:r>
              <a:rPr lang="en-US" sz="1000" i="1" dirty="0">
                <a:solidFill>
                  <a:srgbClr val="AAAACC"/>
                </a:solidFill>
                <a:latin typeface="Arial" pitchFamily="34" charset="0"/>
                <a:ea typeface="Arial" pitchFamily="34" charset="-122"/>
                <a:cs typeface="Arial" pitchFamily="34" charset="-120"/>
              </a:rPr>
              <a:t>This structural absence enabled the management to dismiss se</a:t>
            </a:r>
            <a:endParaRPr lang="en-US" sz="1000" dirty="0"/>
          </a:p>
        </p:txBody>
      </p:sp>
      <p:sp>
        <p:nvSpPr>
          <p:cNvPr id="16" name="Text 14"/>
          <p:cNvSpPr/>
          <p:nvPr/>
        </p:nvSpPr>
        <p:spPr>
          <a:xfrm>
            <a:off x="457200" y="3840480"/>
            <a:ext cx="8229600" cy="365760"/>
          </a:xfrm>
          <a:prstGeom prst="rect">
            <a:avLst/>
          </a:prstGeom>
          <a:noFill/>
          <a:ln/>
        </p:spPr>
        <p:txBody>
          <a:bodyPr wrap="square" rtlCol="0" anchor="ctr"/>
          <a:lstStyle/>
          <a:p>
            <a:pPr algn="ctr" indent="0" marL="0">
              <a:buNone/>
            </a:pPr>
            <a:r>
              <a:rPr lang="en-US" sz="1100" i="1" dirty="0">
                <a:solidFill>
                  <a:srgbClr val="4A4A6A"/>
                </a:solidFill>
                <a:latin typeface="Arial" pitchFamily="34" charset="0"/>
                <a:ea typeface="Arial" pitchFamily="34" charset="-122"/>
                <a:cs typeface="Arial" pitchFamily="34" charset="-120"/>
              </a:rPr>
              <a:t>At what point did each flag cross from risk management into governance failure?</a:t>
            </a:r>
            <a:endParaRPr lang="en-US" sz="1100" dirty="0"/>
          </a:p>
        </p:txBody>
      </p:sp>
      <p:sp>
        <p:nvSpPr>
          <p:cNvPr id="17" name="Text 15"/>
          <p:cNvSpPr/>
          <p:nvPr/>
        </p:nvSpPr>
        <p:spPr>
          <a:xfrm>
            <a:off x="457200" y="4892040"/>
            <a:ext cx="8229600" cy="182880"/>
          </a:xfrm>
          <a:prstGeom prst="rect">
            <a:avLst/>
          </a:prstGeom>
          <a:noFill/>
          <a:ln/>
        </p:spPr>
        <p:txBody>
          <a:bodyPr wrap="square" rtlCol="0" anchor="ctr"/>
          <a:lstStyle/>
          <a:p>
            <a:pPr algn="r" indent="0" marL="0">
              <a:buNone/>
            </a:pPr>
            <a:r>
              <a:rPr lang="en-US" sz="900" dirty="0">
                <a:solidFill>
                  <a:srgbClr val="4A4A6A"/>
                </a:solidFill>
                <a:latin typeface="Arial" pitchFamily="34" charset="0"/>
                <a:ea typeface="Arial" pitchFamily="34" charset="-122"/>
                <a:cs typeface="Arial" pitchFamily="34" charset="-120"/>
              </a:rPr>
              <a:t>CF-001  ·  Collapse Files  ·  OBMN Case Library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4"/>
        </a:solidFill>
      </p:bgPr>
    </p:bg>
    <p:spTree>
      <p:nvGrpSpPr>
        <p:cNvPr id="1" name=""/>
        <p:cNvGrpSpPr/>
        <p:nvPr/>
      </p:nvGrpSpPr>
      <p:grpSpPr>
        <a:xfrm>
          <a:off x="0" y="0"/>
          <a:ext cx="0" cy="0"/>
          <a:chOff x="0" y="0"/>
          <a:chExt cx="0" cy="0"/>
        </a:xfrm>
      </p:grpSpPr>
      <p:sp>
        <p:nvSpPr>
          <p:cNvPr id="2" name="Text 0"/>
          <p:cNvSpPr/>
          <p:nvPr/>
        </p:nvSpPr>
        <p:spPr>
          <a:xfrm>
            <a:off x="457200" y="182880"/>
            <a:ext cx="8229600" cy="274320"/>
          </a:xfrm>
          <a:prstGeom prst="rect">
            <a:avLst/>
          </a:prstGeom>
          <a:noFill/>
          <a:ln/>
        </p:spPr>
        <p:txBody>
          <a:bodyPr wrap="square" rtlCol="0" anchor="ctr"/>
          <a:lstStyle/>
          <a:p>
            <a:pPr indent="0" marL="0">
              <a:buNone/>
            </a:pPr>
            <a:r>
              <a:rPr lang="en-US" sz="900" b="1" spc="500" kern="0" dirty="0">
                <a:solidFill>
                  <a:srgbClr val="B8860B"/>
                </a:solidFill>
                <a:latin typeface="Arial" pitchFamily="34" charset="0"/>
                <a:ea typeface="Arial" pitchFamily="34" charset="-122"/>
                <a:cs typeface="Arial" pitchFamily="34" charset="-120"/>
              </a:rPr>
              <a:t>FRAMEWORKS</a:t>
            </a:r>
            <a:endParaRPr lang="en-US" sz="900" dirty="0"/>
          </a:p>
        </p:txBody>
      </p:sp>
      <p:sp>
        <p:nvSpPr>
          <p:cNvPr id="3" name="Text 1"/>
          <p:cNvSpPr/>
          <p:nvPr/>
        </p:nvSpPr>
        <p:spPr>
          <a:xfrm>
            <a:off x="457200" y="502920"/>
            <a:ext cx="8229600" cy="548640"/>
          </a:xfrm>
          <a:prstGeom prst="rect">
            <a:avLst/>
          </a:prstGeom>
          <a:noFill/>
          <a:ln/>
        </p:spPr>
        <p:txBody>
          <a:bodyPr wrap="square" rtlCol="0" anchor="ctr"/>
          <a:lstStyle/>
          <a:p>
            <a:pPr indent="0" marL="0">
              <a:buNone/>
            </a:pPr>
            <a:r>
              <a:rPr lang="en-US" sz="3200" b="1" dirty="0">
                <a:solidFill>
                  <a:srgbClr val="0D0D1A"/>
                </a:solidFill>
                <a:latin typeface="Cambria" pitchFamily="34" charset="0"/>
                <a:ea typeface="Cambria" pitchFamily="34" charset="-122"/>
                <a:cs typeface="Cambria" pitchFamily="34" charset="-120"/>
              </a:rPr>
              <a:t>Models Applied</a:t>
            </a:r>
            <a:endParaRPr lang="en-US" sz="3200" dirty="0"/>
          </a:p>
        </p:txBody>
      </p:sp>
      <p:sp>
        <p:nvSpPr>
          <p:cNvPr id="4" name="Shape 2"/>
          <p:cNvSpPr/>
          <p:nvPr/>
        </p:nvSpPr>
        <p:spPr>
          <a:xfrm>
            <a:off x="274320" y="1234440"/>
            <a:ext cx="8595360" cy="594360"/>
          </a:xfrm>
          <a:prstGeom prst="roundRect">
            <a:avLst>
              <a:gd name="adj" fmla="val 9231"/>
            </a:avLst>
          </a:prstGeom>
          <a:solidFill>
            <a:srgbClr val="FFFFFF"/>
          </a:solidFill>
          <a:ln/>
          <a:effectLst>
            <a:outerShdw sx="100000" sy="100000" kx="0" ky="0" algn="bl" rotWithShape="0" blurRad="50800" dist="12700" dir="2700000">
              <a:srgbClr val="000000">
                <a:alpha val="8000"/>
              </a:srgbClr>
            </a:outerShdw>
          </a:effectLst>
        </p:spPr>
      </p:sp>
      <p:sp>
        <p:nvSpPr>
          <p:cNvPr id="5" name="Text 3"/>
          <p:cNvSpPr/>
          <p:nvPr/>
        </p:nvSpPr>
        <p:spPr>
          <a:xfrm>
            <a:off x="457200" y="1344168"/>
            <a:ext cx="2377440" cy="384048"/>
          </a:xfrm>
          <a:prstGeom prst="rect">
            <a:avLst/>
          </a:prstGeom>
          <a:noFill/>
          <a:ln/>
        </p:spPr>
        <p:txBody>
          <a:bodyPr wrap="square" rtlCol="0" anchor="ctr"/>
          <a:lstStyle/>
          <a:p>
            <a:pPr indent="0" marL="0">
              <a:buNone/>
            </a:pPr>
            <a:r>
              <a:rPr lang="en-US" sz="1200" b="1" dirty="0">
                <a:solidFill>
                  <a:srgbClr val="0D0D1A"/>
                </a:solidFill>
                <a:latin typeface="Arial" pitchFamily="34" charset="0"/>
                <a:ea typeface="Arial" pitchFamily="34" charset="-122"/>
                <a:cs typeface="Arial" pitchFamily="34" charset="-120"/>
              </a:rPr>
              <a:t>Risk Escalation Protocol</a:t>
            </a:r>
            <a:endParaRPr lang="en-US" sz="1200" dirty="0"/>
          </a:p>
        </p:txBody>
      </p:sp>
      <p:sp>
        <p:nvSpPr>
          <p:cNvPr id="6" name="Shape 4"/>
          <p:cNvSpPr/>
          <p:nvPr/>
        </p:nvSpPr>
        <p:spPr>
          <a:xfrm>
            <a:off x="2834640" y="1325880"/>
            <a:ext cx="0" cy="384048"/>
          </a:xfrm>
          <a:prstGeom prst="line">
            <a:avLst/>
          </a:prstGeom>
          <a:noFill/>
          <a:ln w="12700">
            <a:solidFill>
              <a:srgbClr val="CCCCCC"/>
            </a:solidFill>
            <a:prstDash val="solid"/>
          </a:ln>
        </p:spPr>
      </p:sp>
      <p:sp>
        <p:nvSpPr>
          <p:cNvPr id="7" name="Text 5"/>
          <p:cNvSpPr/>
          <p:nvPr/>
        </p:nvSpPr>
        <p:spPr>
          <a:xfrm>
            <a:off x="3017520" y="1307592"/>
            <a:ext cx="5669280" cy="457200"/>
          </a:xfrm>
          <a:prstGeom prst="rect">
            <a:avLst/>
          </a:prstGeom>
          <a:noFill/>
          <a:ln/>
        </p:spPr>
        <p:txBody>
          <a:bodyPr wrap="square" rtlCol="0" anchor="ctr"/>
          <a:lstStyle/>
          <a:p>
            <a:pPr indent="0" marL="0">
              <a:buNone/>
            </a:pPr>
            <a:r>
              <a:rPr lang="en-US" sz="1100" dirty="0">
                <a:solidFill>
                  <a:srgbClr val="4A4A6A"/>
                </a:solidFill>
                <a:latin typeface="Arial" pitchFamily="34" charset="0"/>
                <a:ea typeface="Arial" pitchFamily="34" charset="-122"/>
                <a:cs typeface="Arial" pitchFamily="34" charset="-120"/>
              </a:rPr>
              <a:t>A structured approach ensuring that any documented risk raise is acknowledged and acted upon by the decision-makers within a defined timeframe.</a:t>
            </a:r>
            <a:endParaRPr lang="en-US" sz="1100" dirty="0"/>
          </a:p>
        </p:txBody>
      </p:sp>
      <p:sp>
        <p:nvSpPr>
          <p:cNvPr id="8" name="Shape 6"/>
          <p:cNvSpPr/>
          <p:nvPr/>
        </p:nvSpPr>
        <p:spPr>
          <a:xfrm>
            <a:off x="274320" y="1947672"/>
            <a:ext cx="8595360" cy="594360"/>
          </a:xfrm>
          <a:prstGeom prst="roundRect">
            <a:avLst>
              <a:gd name="adj" fmla="val 9231"/>
            </a:avLst>
          </a:prstGeom>
          <a:solidFill>
            <a:srgbClr val="EEEEE8"/>
          </a:solidFill>
          <a:ln/>
          <a:effectLst>
            <a:outerShdw sx="100000" sy="100000" kx="0" ky="0" algn="bl" rotWithShape="0" blurRad="50800" dist="12700" dir="2700000">
              <a:srgbClr val="000000">
                <a:alpha val="8000"/>
              </a:srgbClr>
            </a:outerShdw>
          </a:effectLst>
        </p:spPr>
      </p:sp>
      <p:sp>
        <p:nvSpPr>
          <p:cNvPr id="9" name="Text 7"/>
          <p:cNvSpPr/>
          <p:nvPr/>
        </p:nvSpPr>
        <p:spPr>
          <a:xfrm>
            <a:off x="457200" y="2057400"/>
            <a:ext cx="2377440" cy="384048"/>
          </a:xfrm>
          <a:prstGeom prst="rect">
            <a:avLst/>
          </a:prstGeom>
          <a:noFill/>
          <a:ln/>
        </p:spPr>
        <p:txBody>
          <a:bodyPr wrap="square" rtlCol="0" anchor="ctr"/>
          <a:lstStyle/>
          <a:p>
            <a:pPr indent="0" marL="0">
              <a:buNone/>
            </a:pPr>
            <a:r>
              <a:rPr lang="en-US" sz="1200" b="1" dirty="0">
                <a:solidFill>
                  <a:srgbClr val="0D0D1A"/>
                </a:solidFill>
                <a:latin typeface="Arial" pitchFamily="34" charset="0"/>
                <a:ea typeface="Arial" pitchFamily="34" charset="-122"/>
                <a:cs typeface="Arial" pitchFamily="34" charset="-120"/>
              </a:rPr>
              <a:t>Accountability Framework</a:t>
            </a:r>
            <a:endParaRPr lang="en-US" sz="1200" dirty="0"/>
          </a:p>
        </p:txBody>
      </p:sp>
      <p:sp>
        <p:nvSpPr>
          <p:cNvPr id="10" name="Shape 8"/>
          <p:cNvSpPr/>
          <p:nvPr/>
        </p:nvSpPr>
        <p:spPr>
          <a:xfrm>
            <a:off x="2834640" y="2039112"/>
            <a:ext cx="0" cy="384048"/>
          </a:xfrm>
          <a:prstGeom prst="line">
            <a:avLst/>
          </a:prstGeom>
          <a:noFill/>
          <a:ln w="12700">
            <a:solidFill>
              <a:srgbClr val="CCCCCC"/>
            </a:solidFill>
            <a:prstDash val="solid"/>
          </a:ln>
        </p:spPr>
      </p:sp>
      <p:sp>
        <p:nvSpPr>
          <p:cNvPr id="11" name="Text 9"/>
          <p:cNvSpPr/>
          <p:nvPr/>
        </p:nvSpPr>
        <p:spPr>
          <a:xfrm>
            <a:off x="3017520" y="2020824"/>
            <a:ext cx="5669280" cy="457200"/>
          </a:xfrm>
          <a:prstGeom prst="rect">
            <a:avLst/>
          </a:prstGeom>
          <a:noFill/>
          <a:ln/>
        </p:spPr>
        <p:txBody>
          <a:bodyPr wrap="square" rtlCol="0" anchor="ctr"/>
          <a:lstStyle/>
          <a:p>
            <a:pPr indent="0" marL="0">
              <a:buNone/>
            </a:pPr>
            <a:r>
              <a:rPr lang="en-US" sz="1100" dirty="0">
                <a:solidFill>
                  <a:srgbClr val="4A4A6A"/>
                </a:solidFill>
                <a:latin typeface="Arial" pitchFamily="34" charset="0"/>
                <a:ea typeface="Arial" pitchFamily="34" charset="-122"/>
                <a:cs typeface="Arial" pitchFamily="34" charset="-120"/>
              </a:rPr>
              <a:t>Specifies roles and responsibilities for each stage of risk assessment, ensuring that no concerns can be dismissed without justification.</a:t>
            </a:r>
            <a:endParaRPr lang="en-US" sz="1100" dirty="0"/>
          </a:p>
        </p:txBody>
      </p:sp>
      <p:sp>
        <p:nvSpPr>
          <p:cNvPr id="12" name="Shape 10"/>
          <p:cNvSpPr/>
          <p:nvPr/>
        </p:nvSpPr>
        <p:spPr>
          <a:xfrm>
            <a:off x="274320" y="2660904"/>
            <a:ext cx="8595360" cy="594360"/>
          </a:xfrm>
          <a:prstGeom prst="roundRect">
            <a:avLst>
              <a:gd name="adj" fmla="val 9231"/>
            </a:avLst>
          </a:prstGeom>
          <a:solidFill>
            <a:srgbClr val="FFFFFF"/>
          </a:solidFill>
          <a:ln/>
          <a:effectLst>
            <a:outerShdw sx="100000" sy="100000" kx="0" ky="0" algn="bl" rotWithShape="0" blurRad="50800" dist="12700" dir="2700000">
              <a:srgbClr val="000000">
                <a:alpha val="8000"/>
              </a:srgbClr>
            </a:outerShdw>
          </a:effectLst>
        </p:spPr>
      </p:sp>
      <p:sp>
        <p:nvSpPr>
          <p:cNvPr id="13" name="Text 11"/>
          <p:cNvSpPr/>
          <p:nvPr/>
        </p:nvSpPr>
        <p:spPr>
          <a:xfrm>
            <a:off x="457200" y="2770632"/>
            <a:ext cx="2377440" cy="384048"/>
          </a:xfrm>
          <a:prstGeom prst="rect">
            <a:avLst/>
          </a:prstGeom>
          <a:noFill/>
          <a:ln/>
        </p:spPr>
        <p:txBody>
          <a:bodyPr wrap="square" rtlCol="0" anchor="ctr"/>
          <a:lstStyle/>
          <a:p>
            <a:pPr indent="0" marL="0">
              <a:buNone/>
            </a:pPr>
            <a:r>
              <a:rPr lang="en-US" sz="1200" b="1" dirty="0">
                <a:solidFill>
                  <a:srgbClr val="0D0D1A"/>
                </a:solidFill>
                <a:latin typeface="Arial" pitchFamily="34" charset="0"/>
                <a:ea typeface="Arial" pitchFamily="34" charset="-122"/>
                <a:cs typeface="Arial" pitchFamily="34" charset="-120"/>
              </a:rPr>
              <a:t>Integrated Risk Dashboard</a:t>
            </a:r>
            <a:endParaRPr lang="en-US" sz="1200" dirty="0"/>
          </a:p>
        </p:txBody>
      </p:sp>
      <p:sp>
        <p:nvSpPr>
          <p:cNvPr id="14" name="Shape 12"/>
          <p:cNvSpPr/>
          <p:nvPr/>
        </p:nvSpPr>
        <p:spPr>
          <a:xfrm>
            <a:off x="2834640" y="2752344"/>
            <a:ext cx="0" cy="384048"/>
          </a:xfrm>
          <a:prstGeom prst="line">
            <a:avLst/>
          </a:prstGeom>
          <a:noFill/>
          <a:ln w="12700">
            <a:solidFill>
              <a:srgbClr val="CCCCCC"/>
            </a:solidFill>
            <a:prstDash val="solid"/>
          </a:ln>
        </p:spPr>
      </p:sp>
      <p:sp>
        <p:nvSpPr>
          <p:cNvPr id="15" name="Text 13"/>
          <p:cNvSpPr/>
          <p:nvPr/>
        </p:nvSpPr>
        <p:spPr>
          <a:xfrm>
            <a:off x="3017520" y="2734056"/>
            <a:ext cx="5669280" cy="457200"/>
          </a:xfrm>
          <a:prstGeom prst="rect">
            <a:avLst/>
          </a:prstGeom>
          <a:noFill/>
          <a:ln/>
        </p:spPr>
        <p:txBody>
          <a:bodyPr wrap="square" rtlCol="0" anchor="ctr"/>
          <a:lstStyle/>
          <a:p>
            <a:pPr indent="0" marL="0">
              <a:buNone/>
            </a:pPr>
            <a:r>
              <a:rPr lang="en-US" sz="1100" dirty="0">
                <a:solidFill>
                  <a:srgbClr val="4A4A6A"/>
                </a:solidFill>
                <a:latin typeface="Arial" pitchFamily="34" charset="0"/>
                <a:ea typeface="Arial" pitchFamily="34" charset="-122"/>
                <a:cs typeface="Arial" pitchFamily="34" charset="-120"/>
              </a:rPr>
              <a:t>A real-time risk visualization tool that aggregates escalated risks, making information accessible and clear for senior management.</a:t>
            </a:r>
            <a:endParaRPr lang="en-US" sz="1100" dirty="0"/>
          </a:p>
        </p:txBody>
      </p:sp>
      <p:sp>
        <p:nvSpPr>
          <p:cNvPr id="16" name="Shape 14"/>
          <p:cNvSpPr/>
          <p:nvPr/>
        </p:nvSpPr>
        <p:spPr>
          <a:xfrm>
            <a:off x="274320" y="3374136"/>
            <a:ext cx="8595360" cy="594360"/>
          </a:xfrm>
          <a:prstGeom prst="roundRect">
            <a:avLst>
              <a:gd name="adj" fmla="val 9231"/>
            </a:avLst>
          </a:prstGeom>
          <a:solidFill>
            <a:srgbClr val="EEEEE8"/>
          </a:solidFill>
          <a:ln/>
          <a:effectLst>
            <a:outerShdw sx="100000" sy="100000" kx="0" ky="0" algn="bl" rotWithShape="0" blurRad="50800" dist="12700" dir="2700000">
              <a:srgbClr val="000000">
                <a:alpha val="8000"/>
              </a:srgbClr>
            </a:outerShdw>
          </a:effectLst>
        </p:spPr>
      </p:sp>
      <p:sp>
        <p:nvSpPr>
          <p:cNvPr id="17" name="Text 15"/>
          <p:cNvSpPr/>
          <p:nvPr/>
        </p:nvSpPr>
        <p:spPr>
          <a:xfrm>
            <a:off x="457200" y="3483864"/>
            <a:ext cx="2377440" cy="384048"/>
          </a:xfrm>
          <a:prstGeom prst="rect">
            <a:avLst/>
          </a:prstGeom>
          <a:noFill/>
          <a:ln/>
        </p:spPr>
        <p:txBody>
          <a:bodyPr wrap="square" rtlCol="0" anchor="ctr"/>
          <a:lstStyle/>
          <a:p>
            <a:pPr indent="0" marL="0">
              <a:buNone/>
            </a:pPr>
            <a:r>
              <a:rPr lang="en-US" sz="1200" b="1" dirty="0">
                <a:solidFill>
                  <a:srgbClr val="0D0D1A"/>
                </a:solidFill>
                <a:latin typeface="Arial" pitchFamily="34" charset="0"/>
                <a:ea typeface="Arial" pitchFamily="34" charset="-122"/>
                <a:cs typeface="Arial" pitchFamily="34" charset="-120"/>
              </a:rPr>
              <a:t>Risk Culture Assessment</a:t>
            </a:r>
            <a:endParaRPr lang="en-US" sz="1200" dirty="0"/>
          </a:p>
        </p:txBody>
      </p:sp>
      <p:sp>
        <p:nvSpPr>
          <p:cNvPr id="18" name="Shape 16"/>
          <p:cNvSpPr/>
          <p:nvPr/>
        </p:nvSpPr>
        <p:spPr>
          <a:xfrm>
            <a:off x="2834640" y="3465576"/>
            <a:ext cx="0" cy="384048"/>
          </a:xfrm>
          <a:prstGeom prst="line">
            <a:avLst/>
          </a:prstGeom>
          <a:noFill/>
          <a:ln w="12700">
            <a:solidFill>
              <a:srgbClr val="CCCCCC"/>
            </a:solidFill>
            <a:prstDash val="solid"/>
          </a:ln>
        </p:spPr>
      </p:sp>
      <p:sp>
        <p:nvSpPr>
          <p:cNvPr id="19" name="Text 17"/>
          <p:cNvSpPr/>
          <p:nvPr/>
        </p:nvSpPr>
        <p:spPr>
          <a:xfrm>
            <a:off x="3017520" y="3447288"/>
            <a:ext cx="5669280" cy="457200"/>
          </a:xfrm>
          <a:prstGeom prst="rect">
            <a:avLst/>
          </a:prstGeom>
          <a:noFill/>
          <a:ln/>
        </p:spPr>
        <p:txBody>
          <a:bodyPr wrap="square" rtlCol="0" anchor="ctr"/>
          <a:lstStyle/>
          <a:p>
            <a:pPr indent="0" marL="0">
              <a:buNone/>
            </a:pPr>
            <a:r>
              <a:rPr lang="en-US" sz="1100" dirty="0">
                <a:solidFill>
                  <a:srgbClr val="4A4A6A"/>
                </a:solidFill>
                <a:latin typeface="Arial" pitchFamily="34" charset="0"/>
                <a:ea typeface="Arial" pitchFamily="34" charset="-122"/>
                <a:cs typeface="Arial" pitchFamily="34" charset="-120"/>
              </a:rPr>
              <a:t>A method for evaluating the organization's culture towards risks, helping identify weaknesses and areas for improvement in governance.</a:t>
            </a:r>
            <a:endParaRPr lang="en-US" sz="1100" dirty="0"/>
          </a:p>
        </p:txBody>
      </p:sp>
      <p:sp>
        <p:nvSpPr>
          <p:cNvPr id="20" name="Shape 18"/>
          <p:cNvSpPr/>
          <p:nvPr/>
        </p:nvSpPr>
        <p:spPr>
          <a:xfrm>
            <a:off x="274320" y="4087368"/>
            <a:ext cx="8595360" cy="594360"/>
          </a:xfrm>
          <a:prstGeom prst="roundRect">
            <a:avLst>
              <a:gd name="adj" fmla="val 9231"/>
            </a:avLst>
          </a:prstGeom>
          <a:solidFill>
            <a:srgbClr val="FFFFFF"/>
          </a:solidFill>
          <a:ln/>
          <a:effectLst>
            <a:outerShdw sx="100000" sy="100000" kx="0" ky="0" algn="bl" rotWithShape="0" blurRad="50800" dist="12700" dir="2700000">
              <a:srgbClr val="000000">
                <a:alpha val="8000"/>
              </a:srgbClr>
            </a:outerShdw>
          </a:effectLst>
        </p:spPr>
      </p:sp>
      <p:sp>
        <p:nvSpPr>
          <p:cNvPr id="21" name="Text 19"/>
          <p:cNvSpPr/>
          <p:nvPr/>
        </p:nvSpPr>
        <p:spPr>
          <a:xfrm>
            <a:off x="457200" y="4197096"/>
            <a:ext cx="2377440" cy="384048"/>
          </a:xfrm>
          <a:prstGeom prst="rect">
            <a:avLst/>
          </a:prstGeom>
          <a:noFill/>
          <a:ln/>
        </p:spPr>
        <p:txBody>
          <a:bodyPr wrap="square" rtlCol="0" anchor="ctr"/>
          <a:lstStyle/>
          <a:p>
            <a:pPr indent="0" marL="0">
              <a:buNone/>
            </a:pPr>
            <a:r>
              <a:rPr lang="en-US" sz="1200" b="1" dirty="0">
                <a:solidFill>
                  <a:srgbClr val="0D0D1A"/>
                </a:solidFill>
                <a:latin typeface="Arial" pitchFamily="34" charset="0"/>
                <a:ea typeface="Arial" pitchFamily="34" charset="-122"/>
                <a:cs typeface="Arial" pitchFamily="34" charset="-120"/>
              </a:rPr>
              <a:t>Decision Rights Matrix</a:t>
            </a:r>
            <a:endParaRPr lang="en-US" sz="1200" dirty="0"/>
          </a:p>
        </p:txBody>
      </p:sp>
      <p:sp>
        <p:nvSpPr>
          <p:cNvPr id="22" name="Shape 20"/>
          <p:cNvSpPr/>
          <p:nvPr/>
        </p:nvSpPr>
        <p:spPr>
          <a:xfrm>
            <a:off x="2834640" y="4178808"/>
            <a:ext cx="0" cy="384048"/>
          </a:xfrm>
          <a:prstGeom prst="line">
            <a:avLst/>
          </a:prstGeom>
          <a:noFill/>
          <a:ln w="12700">
            <a:solidFill>
              <a:srgbClr val="CCCCCC"/>
            </a:solidFill>
            <a:prstDash val="solid"/>
          </a:ln>
        </p:spPr>
      </p:sp>
      <p:sp>
        <p:nvSpPr>
          <p:cNvPr id="23" name="Text 21"/>
          <p:cNvSpPr/>
          <p:nvPr/>
        </p:nvSpPr>
        <p:spPr>
          <a:xfrm>
            <a:off x="3017520" y="4160520"/>
            <a:ext cx="5669280" cy="457200"/>
          </a:xfrm>
          <a:prstGeom prst="rect">
            <a:avLst/>
          </a:prstGeom>
          <a:noFill/>
          <a:ln/>
        </p:spPr>
        <p:txBody>
          <a:bodyPr wrap="square" rtlCol="0" anchor="ctr"/>
          <a:lstStyle/>
          <a:p>
            <a:pPr indent="0" marL="0">
              <a:buNone/>
            </a:pPr>
            <a:r>
              <a:rPr lang="en-US" sz="1100" dirty="0">
                <a:solidFill>
                  <a:srgbClr val="4A4A6A"/>
                </a:solidFill>
                <a:latin typeface="Arial" pitchFamily="34" charset="0"/>
                <a:ea typeface="Arial" pitchFamily="34" charset="-122"/>
                <a:cs typeface="Arial" pitchFamily="34" charset="-120"/>
              </a:rPr>
              <a:t>A governance tool that defines who has authority over risk decisions, clarifying the process and ensuring responsible parties are held accountable.</a:t>
            </a:r>
            <a:endParaRPr lang="en-US" sz="1100" dirty="0"/>
          </a:p>
        </p:txBody>
      </p:sp>
      <p:sp>
        <p:nvSpPr>
          <p:cNvPr id="24" name="Text 22"/>
          <p:cNvSpPr/>
          <p:nvPr/>
        </p:nvSpPr>
        <p:spPr>
          <a:xfrm>
            <a:off x="457200" y="4892040"/>
            <a:ext cx="8229600" cy="182880"/>
          </a:xfrm>
          <a:prstGeom prst="rect">
            <a:avLst/>
          </a:prstGeom>
          <a:noFill/>
          <a:ln/>
        </p:spPr>
        <p:txBody>
          <a:bodyPr wrap="square" rtlCol="0" anchor="ctr"/>
          <a:lstStyle/>
          <a:p>
            <a:pPr algn="r" indent="0" marL="0">
              <a:buNone/>
            </a:pPr>
            <a:r>
              <a:rPr lang="en-US" sz="900" dirty="0">
                <a:solidFill>
                  <a:srgbClr val="4A4A6A"/>
                </a:solidFill>
                <a:latin typeface="Arial" pitchFamily="34" charset="0"/>
                <a:ea typeface="Arial" pitchFamily="34" charset="-122"/>
                <a:cs typeface="Arial" pitchFamily="34" charset="-120"/>
              </a:rPr>
              <a:t>CF-001  ·  Collapse Files  ·  OBMN Case Library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D1A"/>
        </a:solidFill>
      </p:bgPr>
    </p:bg>
    <p:spTree>
      <p:nvGrpSpPr>
        <p:cNvPr id="1" name=""/>
        <p:cNvGrpSpPr/>
        <p:nvPr/>
      </p:nvGrpSpPr>
      <p:grpSpPr>
        <a:xfrm>
          <a:off x="0" y="0"/>
          <a:ext cx="0" cy="0"/>
          <a:chOff x="0" y="0"/>
          <a:chExt cx="0" cy="0"/>
        </a:xfrm>
      </p:grpSpPr>
      <p:sp>
        <p:nvSpPr>
          <p:cNvPr id="2" name="Text 0"/>
          <p:cNvSpPr/>
          <p:nvPr/>
        </p:nvSpPr>
        <p:spPr>
          <a:xfrm>
            <a:off x="457200" y="182880"/>
            <a:ext cx="8229600" cy="274320"/>
          </a:xfrm>
          <a:prstGeom prst="rect">
            <a:avLst/>
          </a:prstGeom>
          <a:noFill/>
          <a:ln/>
        </p:spPr>
        <p:txBody>
          <a:bodyPr wrap="square" rtlCol="0" anchor="ctr"/>
          <a:lstStyle/>
          <a:p>
            <a:pPr indent="0" marL="0">
              <a:buNone/>
            </a:pPr>
            <a:r>
              <a:rPr lang="en-US" sz="900" b="1" spc="500" kern="0" dirty="0">
                <a:solidFill>
                  <a:srgbClr val="B8860B"/>
                </a:solidFill>
                <a:latin typeface="Arial" pitchFamily="34" charset="0"/>
                <a:ea typeface="Arial" pitchFamily="34" charset="-122"/>
                <a:cs typeface="Arial" pitchFamily="34" charset="-120"/>
              </a:rPr>
              <a:t>GOVERNANCE DIRECTIVES</a:t>
            </a:r>
            <a:endParaRPr lang="en-US" sz="900" dirty="0"/>
          </a:p>
        </p:txBody>
      </p:sp>
      <p:sp>
        <p:nvSpPr>
          <p:cNvPr id="3" name="Text 1"/>
          <p:cNvSpPr/>
          <p:nvPr/>
        </p:nvSpPr>
        <p:spPr>
          <a:xfrm>
            <a:off x="457200" y="502920"/>
            <a:ext cx="8229600" cy="54864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Boardroom Takeaways</a:t>
            </a:r>
            <a:endParaRPr lang="en-US" sz="3200" dirty="0"/>
          </a:p>
        </p:txBody>
      </p:sp>
      <p:sp>
        <p:nvSpPr>
          <p:cNvPr id="4" name="Shape 2"/>
          <p:cNvSpPr/>
          <p:nvPr/>
        </p:nvSpPr>
        <p:spPr>
          <a:xfrm>
            <a:off x="365760" y="1280160"/>
            <a:ext cx="457200" cy="777240"/>
          </a:xfrm>
          <a:prstGeom prst="rect">
            <a:avLst/>
          </a:prstGeom>
          <a:solidFill>
            <a:srgbClr val="B8860B"/>
          </a:solidFill>
          <a:ln w="12700">
            <a:solidFill>
              <a:srgbClr val="B8860B"/>
            </a:solidFill>
            <a:prstDash val="solid"/>
          </a:ln>
        </p:spPr>
      </p:sp>
      <p:sp>
        <p:nvSpPr>
          <p:cNvPr id="5" name="Text 3"/>
          <p:cNvSpPr/>
          <p:nvPr/>
        </p:nvSpPr>
        <p:spPr>
          <a:xfrm>
            <a:off x="365760" y="1371600"/>
            <a:ext cx="457200" cy="594360"/>
          </a:xfrm>
          <a:prstGeom prst="rect">
            <a:avLst/>
          </a:prstGeom>
          <a:noFill/>
          <a:ln/>
        </p:spPr>
        <p:txBody>
          <a:bodyPr wrap="square" rtlCol="0" anchor="ctr"/>
          <a:lstStyle/>
          <a:p>
            <a:pPr algn="ctr" indent="0" marL="0">
              <a:buNone/>
            </a:pPr>
            <a:r>
              <a:rPr lang="en-US" sz="2000" b="1" dirty="0">
                <a:solidFill>
                  <a:srgbClr val="0D0D1A"/>
                </a:solidFill>
                <a:latin typeface="Cambria" pitchFamily="34" charset="0"/>
                <a:ea typeface="Cambria" pitchFamily="34" charset="-122"/>
                <a:cs typeface="Cambria" pitchFamily="34" charset="-120"/>
              </a:rPr>
              <a:t>01</a:t>
            </a:r>
            <a:endParaRPr lang="en-US" sz="2000" dirty="0"/>
          </a:p>
        </p:txBody>
      </p:sp>
      <p:sp>
        <p:nvSpPr>
          <p:cNvPr id="6" name="Shape 4"/>
          <p:cNvSpPr/>
          <p:nvPr/>
        </p:nvSpPr>
        <p:spPr>
          <a:xfrm>
            <a:off x="1005840" y="1280160"/>
            <a:ext cx="7772400" cy="777240"/>
          </a:xfrm>
          <a:prstGeom prst="roundRect">
            <a:avLst>
              <a:gd name="adj" fmla="val 7059"/>
            </a:avLst>
          </a:prstGeom>
          <a:solidFill>
            <a:srgbClr val="161628"/>
          </a:solidFill>
          <a:ln/>
        </p:spPr>
      </p:sp>
      <p:sp>
        <p:nvSpPr>
          <p:cNvPr id="7" name="Text 5"/>
          <p:cNvSpPr/>
          <p:nvPr/>
        </p:nvSpPr>
        <p:spPr>
          <a:xfrm>
            <a:off x="1188720" y="1353312"/>
            <a:ext cx="7406640" cy="640080"/>
          </a:xfrm>
          <a:prstGeom prst="rect">
            <a:avLst/>
          </a:prstGeom>
          <a:noFill/>
          <a:ln/>
        </p:spPr>
        <p:txBody>
          <a:bodyPr wrap="square" rtlCol="0" anchor="ctr"/>
          <a:lstStyle/>
          <a:p>
            <a:pPr indent="0" marL="0">
              <a:buNone/>
            </a:pPr>
            <a:r>
              <a:rPr lang="en-US" sz="1300" dirty="0">
                <a:solidFill>
                  <a:srgbClr val="CCCCDD"/>
                </a:solidFill>
                <a:latin typeface="Arial" pitchFamily="34" charset="0"/>
                <a:ea typeface="Arial" pitchFamily="34" charset="-122"/>
                <a:cs typeface="Arial" pitchFamily="34" charset="-120"/>
              </a:rPr>
              <a:t>Establish a mandatory escalation protocol requiring documented responses to all risk warnings, ensuring accountability at all levels.</a:t>
            </a:r>
            <a:endParaRPr lang="en-US" sz="1300" dirty="0"/>
          </a:p>
        </p:txBody>
      </p:sp>
      <p:sp>
        <p:nvSpPr>
          <p:cNvPr id="8" name="Shape 6"/>
          <p:cNvSpPr/>
          <p:nvPr/>
        </p:nvSpPr>
        <p:spPr>
          <a:xfrm>
            <a:off x="365760" y="2377440"/>
            <a:ext cx="457200" cy="777240"/>
          </a:xfrm>
          <a:prstGeom prst="rect">
            <a:avLst/>
          </a:prstGeom>
          <a:solidFill>
            <a:srgbClr val="B8860B"/>
          </a:solidFill>
          <a:ln w="12700">
            <a:solidFill>
              <a:srgbClr val="B8860B"/>
            </a:solidFill>
            <a:prstDash val="solid"/>
          </a:ln>
        </p:spPr>
      </p:sp>
      <p:sp>
        <p:nvSpPr>
          <p:cNvPr id="9" name="Text 7"/>
          <p:cNvSpPr/>
          <p:nvPr/>
        </p:nvSpPr>
        <p:spPr>
          <a:xfrm>
            <a:off x="365760" y="2468880"/>
            <a:ext cx="457200" cy="594360"/>
          </a:xfrm>
          <a:prstGeom prst="rect">
            <a:avLst/>
          </a:prstGeom>
          <a:noFill/>
          <a:ln/>
        </p:spPr>
        <p:txBody>
          <a:bodyPr wrap="square" rtlCol="0" anchor="ctr"/>
          <a:lstStyle/>
          <a:p>
            <a:pPr algn="ctr" indent="0" marL="0">
              <a:buNone/>
            </a:pPr>
            <a:r>
              <a:rPr lang="en-US" sz="2000" b="1" dirty="0">
                <a:solidFill>
                  <a:srgbClr val="0D0D1A"/>
                </a:solidFill>
                <a:latin typeface="Cambria" pitchFamily="34" charset="0"/>
                <a:ea typeface="Cambria" pitchFamily="34" charset="-122"/>
                <a:cs typeface="Cambria" pitchFamily="34" charset="-120"/>
              </a:rPr>
              <a:t>02</a:t>
            </a:r>
            <a:endParaRPr lang="en-US" sz="2000" dirty="0"/>
          </a:p>
        </p:txBody>
      </p:sp>
      <p:sp>
        <p:nvSpPr>
          <p:cNvPr id="10" name="Shape 8"/>
          <p:cNvSpPr/>
          <p:nvPr/>
        </p:nvSpPr>
        <p:spPr>
          <a:xfrm>
            <a:off x="1005840" y="2377440"/>
            <a:ext cx="7772400" cy="777240"/>
          </a:xfrm>
          <a:prstGeom prst="roundRect">
            <a:avLst>
              <a:gd name="adj" fmla="val 7059"/>
            </a:avLst>
          </a:prstGeom>
          <a:solidFill>
            <a:srgbClr val="161628"/>
          </a:solidFill>
          <a:ln/>
        </p:spPr>
      </p:sp>
      <p:sp>
        <p:nvSpPr>
          <p:cNvPr id="11" name="Text 9"/>
          <p:cNvSpPr/>
          <p:nvPr/>
        </p:nvSpPr>
        <p:spPr>
          <a:xfrm>
            <a:off x="1188720" y="2450592"/>
            <a:ext cx="7406640" cy="640080"/>
          </a:xfrm>
          <a:prstGeom prst="rect">
            <a:avLst/>
          </a:prstGeom>
          <a:noFill/>
          <a:ln/>
        </p:spPr>
        <p:txBody>
          <a:bodyPr wrap="square" rtlCol="0" anchor="ctr"/>
          <a:lstStyle/>
          <a:p>
            <a:pPr indent="0" marL="0">
              <a:buNone/>
            </a:pPr>
            <a:r>
              <a:rPr lang="en-US" sz="1300" dirty="0">
                <a:solidFill>
                  <a:srgbClr val="CCCCDD"/>
                </a:solidFill>
                <a:latin typeface="Arial" pitchFamily="34" charset="0"/>
                <a:ea typeface="Arial" pitchFamily="34" charset="-122"/>
                <a:cs typeface="Arial" pitchFamily="34" charset="-120"/>
              </a:rPr>
              <a:t>Conduct regular governance assessments focused on risk management practices to ensure that concerns are integrated into strategy.</a:t>
            </a:r>
            <a:endParaRPr lang="en-US" sz="1300" dirty="0"/>
          </a:p>
        </p:txBody>
      </p:sp>
      <p:sp>
        <p:nvSpPr>
          <p:cNvPr id="12" name="Shape 10"/>
          <p:cNvSpPr/>
          <p:nvPr/>
        </p:nvSpPr>
        <p:spPr>
          <a:xfrm>
            <a:off x="365760" y="3474720"/>
            <a:ext cx="457200" cy="777240"/>
          </a:xfrm>
          <a:prstGeom prst="rect">
            <a:avLst/>
          </a:prstGeom>
          <a:solidFill>
            <a:srgbClr val="B8860B"/>
          </a:solidFill>
          <a:ln w="12700">
            <a:solidFill>
              <a:srgbClr val="B8860B"/>
            </a:solidFill>
            <a:prstDash val="solid"/>
          </a:ln>
        </p:spPr>
      </p:sp>
      <p:sp>
        <p:nvSpPr>
          <p:cNvPr id="13" name="Text 11"/>
          <p:cNvSpPr/>
          <p:nvPr/>
        </p:nvSpPr>
        <p:spPr>
          <a:xfrm>
            <a:off x="365760" y="3566160"/>
            <a:ext cx="457200" cy="594360"/>
          </a:xfrm>
          <a:prstGeom prst="rect">
            <a:avLst/>
          </a:prstGeom>
          <a:noFill/>
          <a:ln/>
        </p:spPr>
        <p:txBody>
          <a:bodyPr wrap="square" rtlCol="0" anchor="ctr"/>
          <a:lstStyle/>
          <a:p>
            <a:pPr algn="ctr" indent="0" marL="0">
              <a:buNone/>
            </a:pPr>
            <a:r>
              <a:rPr lang="en-US" sz="2000" b="1" dirty="0">
                <a:solidFill>
                  <a:srgbClr val="0D0D1A"/>
                </a:solidFill>
                <a:latin typeface="Cambria" pitchFamily="34" charset="0"/>
                <a:ea typeface="Cambria" pitchFamily="34" charset="-122"/>
                <a:cs typeface="Cambria" pitchFamily="34" charset="-120"/>
              </a:rPr>
              <a:t>03</a:t>
            </a:r>
            <a:endParaRPr lang="en-US" sz="2000" dirty="0"/>
          </a:p>
        </p:txBody>
      </p:sp>
      <p:sp>
        <p:nvSpPr>
          <p:cNvPr id="14" name="Shape 12"/>
          <p:cNvSpPr/>
          <p:nvPr/>
        </p:nvSpPr>
        <p:spPr>
          <a:xfrm>
            <a:off x="1005840" y="3474720"/>
            <a:ext cx="7772400" cy="777240"/>
          </a:xfrm>
          <a:prstGeom prst="roundRect">
            <a:avLst>
              <a:gd name="adj" fmla="val 7059"/>
            </a:avLst>
          </a:prstGeom>
          <a:solidFill>
            <a:srgbClr val="161628"/>
          </a:solidFill>
          <a:ln/>
        </p:spPr>
      </p:sp>
      <p:sp>
        <p:nvSpPr>
          <p:cNvPr id="15" name="Text 13"/>
          <p:cNvSpPr/>
          <p:nvPr/>
        </p:nvSpPr>
        <p:spPr>
          <a:xfrm>
            <a:off x="1188720" y="3547872"/>
            <a:ext cx="7406640" cy="640080"/>
          </a:xfrm>
          <a:prstGeom prst="rect">
            <a:avLst/>
          </a:prstGeom>
          <a:noFill/>
          <a:ln/>
        </p:spPr>
        <p:txBody>
          <a:bodyPr wrap="square" rtlCol="0" anchor="ctr"/>
          <a:lstStyle/>
          <a:p>
            <a:pPr indent="0" marL="0">
              <a:buNone/>
            </a:pPr>
            <a:r>
              <a:rPr lang="en-US" sz="1300" dirty="0">
                <a:solidFill>
                  <a:srgbClr val="CCCCDD"/>
                </a:solidFill>
                <a:latin typeface="Arial" pitchFamily="34" charset="0"/>
                <a:ea typeface="Arial" pitchFamily="34" charset="-122"/>
                <a:cs typeface="Arial" pitchFamily="34" charset="-120"/>
              </a:rPr>
              <a:t>Enhance the structural authority of risk officers, granting them the ability to present critical risks directly to the Board without intermediary barriers.</a:t>
            </a:r>
            <a:endParaRPr lang="en-US" sz="1300" dirty="0"/>
          </a:p>
        </p:txBody>
      </p:sp>
      <p:sp>
        <p:nvSpPr>
          <p:cNvPr id="16" name="Text 14"/>
          <p:cNvSpPr/>
          <p:nvPr/>
        </p:nvSpPr>
        <p:spPr>
          <a:xfrm>
            <a:off x="457200" y="4892040"/>
            <a:ext cx="8229600" cy="182880"/>
          </a:xfrm>
          <a:prstGeom prst="rect">
            <a:avLst/>
          </a:prstGeom>
          <a:noFill/>
          <a:ln/>
        </p:spPr>
        <p:txBody>
          <a:bodyPr wrap="square" rtlCol="0" anchor="ctr"/>
          <a:lstStyle/>
          <a:p>
            <a:pPr algn="r" indent="0" marL="0">
              <a:buNone/>
            </a:pPr>
            <a:r>
              <a:rPr lang="en-US" sz="900" dirty="0">
                <a:solidFill>
                  <a:srgbClr val="444466"/>
                </a:solidFill>
                <a:latin typeface="Arial" pitchFamily="34" charset="0"/>
                <a:ea typeface="Arial" pitchFamily="34" charset="-122"/>
                <a:cs typeface="Arial" pitchFamily="34" charset="-120"/>
              </a:rPr>
              <a:t>CF-001  ·  Collapse Files  ·  OBMN Case Library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D1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4AF37"/>
          </a:solidFill>
          <a:ln w="12700">
            <a:solidFill>
              <a:srgbClr val="D4AF37"/>
            </a:solidFill>
            <a:prstDash val="solid"/>
          </a:ln>
        </p:spPr>
      </p:sp>
      <p:sp>
        <p:nvSpPr>
          <p:cNvPr id="3" name="Text 1"/>
          <p:cNvSpPr/>
          <p:nvPr/>
        </p:nvSpPr>
        <p:spPr>
          <a:xfrm>
            <a:off x="457200" y="274320"/>
            <a:ext cx="8229600" cy="320040"/>
          </a:xfrm>
          <a:prstGeom prst="rect">
            <a:avLst/>
          </a:prstGeom>
          <a:noFill/>
          <a:ln/>
        </p:spPr>
        <p:txBody>
          <a:bodyPr wrap="square" rtlCol="0" anchor="ctr"/>
          <a:lstStyle/>
          <a:p>
            <a:pPr algn="ctr" indent="0" marL="0">
              <a:buNone/>
            </a:pPr>
            <a:r>
              <a:rPr lang="en-US" sz="1000" b="1" spc="400" kern="0" dirty="0">
                <a:solidFill>
                  <a:srgbClr val="B8860B"/>
                </a:solidFill>
                <a:latin typeface="Arial" pitchFamily="34" charset="0"/>
                <a:ea typeface="Arial" pitchFamily="34" charset="-122"/>
                <a:cs typeface="Arial" pitchFamily="34" charset="-120"/>
              </a:rPr>
              <a:t>ONE BUSINESS MEDIA NETWORK</a:t>
            </a:r>
            <a:endParaRPr lang="en-US" sz="1000" dirty="0"/>
          </a:p>
        </p:txBody>
      </p:sp>
      <p:sp>
        <p:nvSpPr>
          <p:cNvPr id="4" name="Text 2"/>
          <p:cNvSpPr/>
          <p:nvPr/>
        </p:nvSpPr>
        <p:spPr>
          <a:xfrm>
            <a:off x="914400" y="1371600"/>
            <a:ext cx="7315200" cy="548640"/>
          </a:xfrm>
          <a:prstGeom prst="rect">
            <a:avLst/>
          </a:prstGeom>
          <a:noFill/>
          <a:ln/>
        </p:spPr>
        <p:txBody>
          <a:bodyPr wrap="square" rtlCol="0" anchor="ctr"/>
          <a:lstStyle/>
          <a:p>
            <a:pPr algn="ctr" indent="0" marL="0">
              <a:buNone/>
            </a:pPr>
            <a:r>
              <a:rPr lang="en-US" sz="2000" i="1" dirty="0">
                <a:solidFill>
                  <a:srgbClr val="FFFFFF"/>
                </a:solidFill>
                <a:latin typeface="Cambria" pitchFamily="34" charset="0"/>
                <a:ea typeface="Cambria" pitchFamily="34" charset="-122"/>
                <a:cs typeface="Cambria" pitchFamily="34" charset="-120"/>
              </a:rPr>
              <a:t>This case is designed to improve judgement, not merely convey history.</a:t>
            </a:r>
            <a:endParaRPr lang="en-US" sz="2000" dirty="0"/>
          </a:p>
        </p:txBody>
      </p:sp>
      <p:sp>
        <p:nvSpPr>
          <p:cNvPr id="5" name="Text 3"/>
          <p:cNvSpPr/>
          <p:nvPr/>
        </p:nvSpPr>
        <p:spPr>
          <a:xfrm>
            <a:off x="914400" y="2011680"/>
            <a:ext cx="7315200" cy="457200"/>
          </a:xfrm>
          <a:prstGeom prst="rect">
            <a:avLst/>
          </a:prstGeom>
          <a:noFill/>
          <a:ln/>
        </p:spPr>
        <p:txBody>
          <a:bodyPr wrap="square" rtlCol="0" anchor="ctr"/>
          <a:lstStyle/>
          <a:p>
            <a:pPr algn="ctr" indent="0" marL="0">
              <a:buNone/>
            </a:pPr>
            <a:r>
              <a:rPr lang="en-US" sz="1800" i="1" dirty="0">
                <a:solidFill>
                  <a:srgbClr val="AAAACC"/>
                </a:solidFill>
                <a:latin typeface="Cambria" pitchFamily="34" charset="0"/>
                <a:ea typeface="Cambria" pitchFamily="34" charset="-122"/>
                <a:cs typeface="Cambria" pitchFamily="34" charset="-120"/>
              </a:rPr>
              <a:t>The objective is not to memorise the outcome.</a:t>
            </a:r>
            <a:endParaRPr lang="en-US" sz="1800" dirty="0"/>
          </a:p>
        </p:txBody>
      </p:sp>
      <p:sp>
        <p:nvSpPr>
          <p:cNvPr id="6" name="Text 4"/>
          <p:cNvSpPr/>
          <p:nvPr/>
        </p:nvSpPr>
        <p:spPr>
          <a:xfrm>
            <a:off x="914400" y="2514600"/>
            <a:ext cx="7315200" cy="457200"/>
          </a:xfrm>
          <a:prstGeom prst="rect">
            <a:avLst/>
          </a:prstGeom>
          <a:noFill/>
          <a:ln/>
        </p:spPr>
        <p:txBody>
          <a:bodyPr wrap="square" rtlCol="0" anchor="ctr"/>
          <a:lstStyle/>
          <a:p>
            <a:pPr algn="ctr" indent="0" marL="0">
              <a:buNone/>
            </a:pPr>
            <a:r>
              <a:rPr lang="en-US" sz="1800" b="1" dirty="0">
                <a:solidFill>
                  <a:srgbClr val="B8860B"/>
                </a:solidFill>
                <a:latin typeface="Cambria" pitchFamily="34" charset="0"/>
                <a:ea typeface="Cambria" pitchFamily="34" charset="-122"/>
                <a:cs typeface="Cambria" pitchFamily="34" charset="-120"/>
              </a:rPr>
              <a:t>But to understand the decisions that created it.</a:t>
            </a:r>
            <a:endParaRPr lang="en-US" sz="1800" dirty="0"/>
          </a:p>
        </p:txBody>
      </p:sp>
      <p:sp>
        <p:nvSpPr>
          <p:cNvPr id="7" name="Shape 5"/>
          <p:cNvSpPr/>
          <p:nvPr/>
        </p:nvSpPr>
        <p:spPr>
          <a:xfrm>
            <a:off x="2286000" y="3108960"/>
            <a:ext cx="4572000" cy="18288"/>
          </a:xfrm>
          <a:prstGeom prst="rect">
            <a:avLst/>
          </a:prstGeom>
          <a:solidFill>
            <a:srgbClr val="333355"/>
          </a:solidFill>
          <a:ln w="12700">
            <a:solidFill>
              <a:srgbClr val="333355"/>
            </a:solidFill>
            <a:prstDash val="solid"/>
          </a:ln>
        </p:spPr>
      </p:sp>
      <p:sp>
        <p:nvSpPr>
          <p:cNvPr id="8" name="Text 6"/>
          <p:cNvSpPr/>
          <p:nvPr/>
        </p:nvSpPr>
        <p:spPr>
          <a:xfrm>
            <a:off x="457200" y="3291840"/>
            <a:ext cx="8229600" cy="274320"/>
          </a:xfrm>
          <a:prstGeom prst="rect">
            <a:avLst/>
          </a:prstGeom>
          <a:noFill/>
          <a:ln/>
        </p:spPr>
        <p:txBody>
          <a:bodyPr wrap="square" rtlCol="0" anchor="ctr"/>
          <a:lstStyle/>
          <a:p>
            <a:pPr algn="ctr" indent="0" marL="0">
              <a:buNone/>
            </a:pPr>
            <a:r>
              <a:rPr lang="en-US" sz="1100" dirty="0">
                <a:solidFill>
                  <a:srgbClr val="B8860B"/>
                </a:solidFill>
                <a:latin typeface="Arial" pitchFamily="34" charset="0"/>
                <a:ea typeface="Arial" pitchFamily="34" charset="-122"/>
                <a:cs typeface="Arial" pitchFamily="34" charset="-120"/>
              </a:rPr>
              <a:t>Full episode: https://youtu.be/MVFXvHZrcys</a:t>
            </a:r>
            <a:endParaRPr lang="en-US" sz="1100" dirty="0"/>
          </a:p>
        </p:txBody>
      </p:sp>
      <p:sp>
        <p:nvSpPr>
          <p:cNvPr id="9" name="Text 7"/>
          <p:cNvSpPr/>
          <p:nvPr/>
        </p:nvSpPr>
        <p:spPr>
          <a:xfrm>
            <a:off x="457200" y="3657600"/>
            <a:ext cx="8229600" cy="228600"/>
          </a:xfrm>
          <a:prstGeom prst="rect">
            <a:avLst/>
          </a:prstGeom>
          <a:noFill/>
          <a:ln/>
        </p:spPr>
        <p:txBody>
          <a:bodyPr wrap="square" rtlCol="0" anchor="ctr"/>
          <a:lstStyle/>
          <a:p>
            <a:pPr algn="ctr" indent="0" marL="0">
              <a:buNone/>
            </a:pPr>
            <a:r>
              <a:rPr lang="en-US" sz="900" dirty="0">
                <a:solidFill>
                  <a:srgbClr val="555577"/>
                </a:solidFill>
                <a:latin typeface="Arial" pitchFamily="34" charset="0"/>
                <a:ea typeface="Arial" pitchFamily="34" charset="-122"/>
                <a:cs typeface="Arial" pitchFamily="34" charset="-120"/>
              </a:rPr>
              <a:t>All persons, institutions, and events are entirely fictional.</a:t>
            </a:r>
            <a:endParaRPr lang="en-US" sz="900" dirty="0"/>
          </a:p>
        </p:txBody>
      </p:sp>
      <p:sp>
        <p:nvSpPr>
          <p:cNvPr id="10" name="Shape 8"/>
          <p:cNvSpPr/>
          <p:nvPr/>
        </p:nvSpPr>
        <p:spPr>
          <a:xfrm>
            <a:off x="0" y="5074920"/>
            <a:ext cx="9144000" cy="68580"/>
          </a:xfrm>
          <a:prstGeom prst="rect">
            <a:avLst/>
          </a:prstGeom>
          <a:solidFill>
            <a:srgbClr val="B8860B"/>
          </a:solidFill>
          <a:ln w="12700">
            <a:solidFill>
              <a:srgbClr val="B8860B"/>
            </a:solidFill>
            <a:prstDash val="solid"/>
          </a:ln>
        </p:spPr>
      </p:sp>
      <p:sp>
        <p:nvSpPr>
          <p:cNvPr id="11" name="Text 9"/>
          <p:cNvSpPr/>
          <p:nvPr/>
        </p:nvSpPr>
        <p:spPr>
          <a:xfrm>
            <a:off x="457200" y="5093208"/>
            <a:ext cx="8229600" cy="182880"/>
          </a:xfrm>
          <a:prstGeom prst="rect">
            <a:avLst/>
          </a:prstGeom>
          <a:noFill/>
          <a:ln/>
        </p:spPr>
        <p:txBody>
          <a:bodyPr wrap="square" rtlCol="0" anchor="ctr"/>
          <a:lstStyle/>
          <a:p>
            <a:pPr algn="r" indent="0" marL="0">
              <a:buNone/>
            </a:pPr>
            <a:r>
              <a:rPr lang="en-US" sz="900" b="1" dirty="0">
                <a:solidFill>
                  <a:srgbClr val="0D0D1A"/>
                </a:solidFill>
                <a:latin typeface="Arial" pitchFamily="34" charset="0"/>
                <a:ea typeface="Arial" pitchFamily="34" charset="-122"/>
                <a:cs typeface="Arial" pitchFamily="34" charset="-120"/>
              </a:rPr>
              <a:t>onebusinessmedianetwork.com</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OBMN Case Study — CF-001</dc:title>
  <dc:subject>PptxGenJS Presentation</dc:subject>
  <dc:creator>PptxGenJS</dc:creator>
  <cp:lastModifiedBy>PptxGenJS</cp:lastModifiedBy>
  <cp:revision>1</cp:revision>
  <dcterms:created xsi:type="dcterms:W3CDTF">2026-09-13T09:32:00Z</dcterms:created>
  <dcterms:modified xsi:type="dcterms:W3CDTF">2026-09-13T09:32:00Z</dcterms:modified>
</cp:coreProperties>
</file>